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6" r:id="rId2"/>
    <p:sldId id="263" r:id="rId3"/>
    <p:sldId id="264" r:id="rId4"/>
    <p:sldId id="262" r:id="rId5"/>
    <p:sldId id="265" r:id="rId6"/>
    <p:sldId id="269" r:id="rId7"/>
  </p:sldIdLst>
  <p:sldSz cx="12192000" cy="6858000"/>
  <p:notesSz cx="6808788" cy="9940925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r>
              <a:rPr lang="sv-SE"/>
              <a:t>Organisationsöversikt med personalstat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6738" y="0"/>
            <a:ext cx="2950475" cy="498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A7D6DBD1-EF22-43E8-8D11-1F02D1FA58A5}" type="datetimeFigureOut">
              <a:rPr lang="sv-SE" smtClean="0"/>
              <a:t>2025-05-27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42155"/>
            <a:ext cx="2950475" cy="498772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6738" y="9442155"/>
            <a:ext cx="2950475" cy="498772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9E780985-9EA7-4116-A3B7-069A4DFC411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137478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r>
              <a:rPr lang="sv-SE"/>
              <a:t>Organisationsöversikt med personalstat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6738" y="0"/>
            <a:ext cx="2950475" cy="498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CC9222F9-87E3-4E82-8F56-875FB55534C8}" type="datetimeFigureOut">
              <a:rPr lang="sv-SE" smtClean="0"/>
              <a:t>2025-05-27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4238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0880" y="4784069"/>
            <a:ext cx="5447030" cy="3914240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42155"/>
            <a:ext cx="2950475" cy="498772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6738" y="9442155"/>
            <a:ext cx="2950475" cy="498772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3CC52D08-E684-444A-AD0D-AF637061743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97842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FF67F-960D-4521-9FE9-70C8079D6B20}" type="datetime1">
              <a:rPr lang="sv-SE" smtClean="0"/>
              <a:t>2025-05-27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6A584-E1F0-4D46-8DEE-A0AFDF81AB4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78100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15671-EE9F-4BC4-95A2-241A4D7EC5FD}" type="datetime1">
              <a:rPr lang="sv-SE" smtClean="0"/>
              <a:t>2025-05-27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6A584-E1F0-4D46-8DEE-A0AFDF81AB4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58934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39A44-4CA9-40CC-ACBA-7E83C0F92618}" type="datetime1">
              <a:rPr lang="sv-SE" smtClean="0"/>
              <a:t>2025-05-27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6A584-E1F0-4D46-8DEE-A0AFDF81AB4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6496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A77BC-AC1B-4212-9AE3-CAF9F62FBDF7}" type="datetime1">
              <a:rPr lang="sv-SE" smtClean="0"/>
              <a:t>2025-05-27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6A584-E1F0-4D46-8DEE-A0AFDF81AB4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2747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B1D91-F44E-4E14-B98E-B7715E298712}" type="datetime1">
              <a:rPr lang="sv-SE" smtClean="0"/>
              <a:t>2025-05-27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6A584-E1F0-4D46-8DEE-A0AFDF81AB4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77579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1D7EF-6AC1-43AE-BEDA-DE6F20168BB2}" type="datetime1">
              <a:rPr lang="sv-SE" smtClean="0"/>
              <a:t>2025-05-27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6A584-E1F0-4D46-8DEE-A0AFDF81AB4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12259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5A00-CE65-486E-9F1D-ECC1047A5B94}" type="datetime1">
              <a:rPr lang="sv-SE" smtClean="0"/>
              <a:t>2025-05-27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6A584-E1F0-4D46-8DEE-A0AFDF81AB4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7759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BEF2A-8742-43F8-839E-7600090AA03C}" type="datetime1">
              <a:rPr lang="sv-SE" smtClean="0"/>
              <a:t>2025-05-27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6A584-E1F0-4D46-8DEE-A0AFDF81AB4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7506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A4597-2D07-420F-86FE-F8215E60ADBF}" type="datetime1">
              <a:rPr lang="sv-SE" smtClean="0"/>
              <a:t>2025-05-27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6A584-E1F0-4D46-8DEE-A0AFDF81AB4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48769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F962D-DF3B-47A3-8553-82A9330D8571}" type="datetime1">
              <a:rPr lang="sv-SE" smtClean="0"/>
              <a:t>2025-05-27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6A584-E1F0-4D46-8DEE-A0AFDF81AB4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4011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2BB78-9327-4177-989F-6728B07EDC7E}" type="datetime1">
              <a:rPr lang="sv-SE" smtClean="0"/>
              <a:t>2025-05-27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6A584-E1F0-4D46-8DEE-A0AFDF81AB4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7852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6ADEC-5DF0-4FFC-9BF3-7292CC1926F9}" type="datetime1">
              <a:rPr lang="sv-SE" smtClean="0"/>
              <a:t>2025-05-27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6A584-E1F0-4D46-8DEE-A0AFDF81AB4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425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A4597-2D07-420F-86FE-F8215E60ADBF}" type="datetime1">
              <a:rPr lang="sv-SE" smtClean="0"/>
              <a:t>2025-05-27</a:t>
            </a:fld>
            <a:endParaRPr lang="sv-SE" dirty="0"/>
          </a:p>
        </p:txBody>
      </p:sp>
      <p:sp>
        <p:nvSpPr>
          <p:cNvPr id="3" name="textruta 2"/>
          <p:cNvSpPr txBox="1"/>
          <p:nvPr/>
        </p:nvSpPr>
        <p:spPr>
          <a:xfrm>
            <a:off x="385011" y="2269958"/>
            <a:ext cx="113979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000" dirty="0"/>
              <a:t>Organisationsöversikt med personalstat 2025</a:t>
            </a:r>
            <a:endParaRPr lang="sv-SE" sz="4000" dirty="0">
              <a:solidFill>
                <a:srgbClr val="FF0000"/>
              </a:solidFill>
            </a:endParaRP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50135AF6-42E8-4A05-A59A-3ED7D53CA436}"/>
              </a:ext>
            </a:extLst>
          </p:cNvPr>
          <p:cNvSpPr txBox="1"/>
          <p:nvPr/>
        </p:nvSpPr>
        <p:spPr>
          <a:xfrm>
            <a:off x="1483743" y="3761117"/>
            <a:ext cx="92906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Personalstat total:	264,25 varav 3,06 tjänster politisk prioritering</a:t>
            </a:r>
          </a:p>
          <a:p>
            <a:r>
              <a:rPr lang="sv-SE" dirty="0"/>
              <a:t>Samt 24 Räddningsman i beredskap och 14 Räddningsvärn</a:t>
            </a:r>
          </a:p>
        </p:txBody>
      </p:sp>
    </p:spTree>
    <p:extLst>
      <p:ext uri="{BB962C8B-B14F-4D97-AF65-F5344CB8AC3E}">
        <p14:creationId xmlns:p14="http://schemas.microsoft.com/office/powerpoint/2010/main" val="593074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34087-0CCB-4983-899B-69A8DDF47C7A}" type="datetime1">
              <a:rPr lang="sv-SE" smtClean="0"/>
              <a:t>2025-05-27</a:t>
            </a:fld>
            <a:endParaRPr lang="sv-SE"/>
          </a:p>
        </p:txBody>
      </p:sp>
      <p:sp>
        <p:nvSpPr>
          <p:cNvPr id="11" name="Rektangel med rundade hörn 10"/>
          <p:cNvSpPr/>
          <p:nvPr/>
        </p:nvSpPr>
        <p:spPr>
          <a:xfrm>
            <a:off x="2933700" y="1017423"/>
            <a:ext cx="2143626" cy="696686"/>
          </a:xfrm>
          <a:prstGeom prst="round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Kommunfullmäktige</a:t>
            </a:r>
          </a:p>
        </p:txBody>
      </p:sp>
      <p:sp>
        <p:nvSpPr>
          <p:cNvPr id="12" name="Rektangel med rundade hörn 11"/>
          <p:cNvSpPr/>
          <p:nvPr/>
        </p:nvSpPr>
        <p:spPr>
          <a:xfrm>
            <a:off x="380999" y="2144486"/>
            <a:ext cx="2231571" cy="783771"/>
          </a:xfrm>
          <a:prstGeom prst="round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>
                <a:ln w="0"/>
                <a:solidFill>
                  <a:schemeClr val="tx1"/>
                </a:solidFill>
              </a:rPr>
              <a:t>Miljö- bygg- och räddningsnämnden</a:t>
            </a:r>
          </a:p>
        </p:txBody>
      </p:sp>
      <p:sp>
        <p:nvSpPr>
          <p:cNvPr id="13" name="Rektangel med rundade hörn 12"/>
          <p:cNvSpPr/>
          <p:nvPr/>
        </p:nvSpPr>
        <p:spPr>
          <a:xfrm>
            <a:off x="5442857" y="2144486"/>
            <a:ext cx="2000680" cy="783771"/>
          </a:xfrm>
          <a:prstGeom prst="round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Kommunstyrelsen</a:t>
            </a:r>
          </a:p>
        </p:txBody>
      </p:sp>
      <p:sp>
        <p:nvSpPr>
          <p:cNvPr id="14" name="Rektangel med rundade hörn 13"/>
          <p:cNvSpPr/>
          <p:nvPr/>
        </p:nvSpPr>
        <p:spPr>
          <a:xfrm>
            <a:off x="8191501" y="587046"/>
            <a:ext cx="1382485" cy="887577"/>
          </a:xfrm>
          <a:prstGeom prst="round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Allmänna utskottet</a:t>
            </a:r>
          </a:p>
        </p:txBody>
      </p:sp>
      <p:sp>
        <p:nvSpPr>
          <p:cNvPr id="15" name="Rektangel med rundade hörn 14"/>
          <p:cNvSpPr/>
          <p:nvPr/>
        </p:nvSpPr>
        <p:spPr>
          <a:xfrm>
            <a:off x="8213272" y="1540041"/>
            <a:ext cx="1360714" cy="814137"/>
          </a:xfrm>
          <a:prstGeom prst="round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Sociala utskottet</a:t>
            </a:r>
          </a:p>
        </p:txBody>
      </p:sp>
      <p:sp>
        <p:nvSpPr>
          <p:cNvPr id="16" name="Rektangel med rundade hörn 15"/>
          <p:cNvSpPr/>
          <p:nvPr/>
        </p:nvSpPr>
        <p:spPr>
          <a:xfrm>
            <a:off x="8237620" y="2416834"/>
            <a:ext cx="1360714" cy="838200"/>
          </a:xfrm>
          <a:prstGeom prst="round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Barn- och utbildnings utskottet</a:t>
            </a:r>
          </a:p>
        </p:txBody>
      </p:sp>
      <p:sp>
        <p:nvSpPr>
          <p:cNvPr id="17" name="Rektangel med rundade hörn 16"/>
          <p:cNvSpPr/>
          <p:nvPr/>
        </p:nvSpPr>
        <p:spPr>
          <a:xfrm>
            <a:off x="5442857" y="3407229"/>
            <a:ext cx="2000681" cy="620486"/>
          </a:xfrm>
          <a:prstGeom prst="round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Kommunchef</a:t>
            </a:r>
          </a:p>
        </p:txBody>
      </p:sp>
      <p:sp>
        <p:nvSpPr>
          <p:cNvPr id="18" name="Rektangel med rundade hörn 17"/>
          <p:cNvSpPr/>
          <p:nvPr/>
        </p:nvSpPr>
        <p:spPr>
          <a:xfrm>
            <a:off x="3581400" y="4299857"/>
            <a:ext cx="1328057" cy="544286"/>
          </a:xfrm>
          <a:prstGeom prst="round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Stab</a:t>
            </a:r>
          </a:p>
        </p:txBody>
      </p:sp>
      <p:sp>
        <p:nvSpPr>
          <p:cNvPr id="19" name="Rektangel med rundade hörn 18"/>
          <p:cNvSpPr/>
          <p:nvPr/>
        </p:nvSpPr>
        <p:spPr>
          <a:xfrm>
            <a:off x="380999" y="5453743"/>
            <a:ext cx="2231571" cy="762000"/>
          </a:xfrm>
          <a:prstGeom prst="round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Utbildning- och kultur</a:t>
            </a:r>
          </a:p>
        </p:txBody>
      </p:sp>
      <p:sp>
        <p:nvSpPr>
          <p:cNvPr id="20" name="Rektangel med rundade hörn 19"/>
          <p:cNvSpPr/>
          <p:nvPr/>
        </p:nvSpPr>
        <p:spPr>
          <a:xfrm>
            <a:off x="2933700" y="5453743"/>
            <a:ext cx="2231571" cy="762000"/>
          </a:xfrm>
          <a:prstGeom prst="round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Vård- och omsorg</a:t>
            </a:r>
          </a:p>
        </p:txBody>
      </p:sp>
      <p:sp>
        <p:nvSpPr>
          <p:cNvPr id="21" name="Rektangel med rundade hörn 20"/>
          <p:cNvSpPr/>
          <p:nvPr/>
        </p:nvSpPr>
        <p:spPr>
          <a:xfrm>
            <a:off x="5442858" y="5453743"/>
            <a:ext cx="2000679" cy="762000"/>
          </a:xfrm>
          <a:prstGeom prst="round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Samhällsbyggnad</a:t>
            </a:r>
          </a:p>
        </p:txBody>
      </p:sp>
      <p:sp>
        <p:nvSpPr>
          <p:cNvPr id="22" name="Rektangel med rundade hörn 21"/>
          <p:cNvSpPr/>
          <p:nvPr/>
        </p:nvSpPr>
        <p:spPr>
          <a:xfrm>
            <a:off x="7764379" y="5453743"/>
            <a:ext cx="2090057" cy="762000"/>
          </a:xfrm>
          <a:prstGeom prst="round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Administration och stöd</a:t>
            </a:r>
          </a:p>
        </p:txBody>
      </p:sp>
      <p:cxnSp>
        <p:nvCxnSpPr>
          <p:cNvPr id="24" name="Rak koppling 23"/>
          <p:cNvCxnSpPr>
            <a:stCxn id="12" idx="3"/>
            <a:endCxn id="13" idx="1"/>
          </p:cNvCxnSpPr>
          <p:nvPr/>
        </p:nvCxnSpPr>
        <p:spPr>
          <a:xfrm>
            <a:off x="2612570" y="2536372"/>
            <a:ext cx="2830287" cy="0"/>
          </a:xfrm>
          <a:prstGeom prst="line">
            <a:avLst/>
          </a:prstGeom>
          <a:ln w="28575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6" name="Rak koppling 25"/>
          <p:cNvCxnSpPr>
            <a:stCxn id="11" idx="2"/>
          </p:cNvCxnSpPr>
          <p:nvPr/>
        </p:nvCxnSpPr>
        <p:spPr>
          <a:xfrm>
            <a:off x="4005513" y="1714109"/>
            <a:ext cx="0" cy="822262"/>
          </a:xfrm>
          <a:prstGeom prst="line">
            <a:avLst/>
          </a:prstGeom>
          <a:ln w="28575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4" name="Rak koppling 33"/>
          <p:cNvCxnSpPr>
            <a:stCxn id="13" idx="2"/>
            <a:endCxn id="17" idx="0"/>
          </p:cNvCxnSpPr>
          <p:nvPr/>
        </p:nvCxnSpPr>
        <p:spPr>
          <a:xfrm>
            <a:off x="6443197" y="2928257"/>
            <a:ext cx="1" cy="478972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6" name="Rak koppling 35"/>
          <p:cNvCxnSpPr>
            <a:stCxn id="17" idx="2"/>
            <a:endCxn id="21" idx="0"/>
          </p:cNvCxnSpPr>
          <p:nvPr/>
        </p:nvCxnSpPr>
        <p:spPr>
          <a:xfrm>
            <a:off x="6443198" y="4027715"/>
            <a:ext cx="0" cy="1426028"/>
          </a:xfrm>
          <a:prstGeom prst="line">
            <a:avLst/>
          </a:prstGeom>
          <a:ln w="28575"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8" name="Rak koppling 37"/>
          <p:cNvCxnSpPr>
            <a:stCxn id="18" idx="3"/>
          </p:cNvCxnSpPr>
          <p:nvPr/>
        </p:nvCxnSpPr>
        <p:spPr>
          <a:xfrm>
            <a:off x="4909457" y="4572000"/>
            <a:ext cx="1533740" cy="8021"/>
          </a:xfrm>
          <a:prstGeom prst="line">
            <a:avLst/>
          </a:prstGeom>
          <a:ln w="28575"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0" name="Rak koppling 39"/>
          <p:cNvCxnSpPr/>
          <p:nvPr/>
        </p:nvCxnSpPr>
        <p:spPr>
          <a:xfrm>
            <a:off x="1496783" y="2956045"/>
            <a:ext cx="3152" cy="761427"/>
          </a:xfrm>
          <a:prstGeom prst="line">
            <a:avLst/>
          </a:prstGeom>
          <a:ln w="28575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2" name="Rak koppling 41"/>
          <p:cNvCxnSpPr>
            <a:endCxn id="17" idx="1"/>
          </p:cNvCxnSpPr>
          <p:nvPr/>
        </p:nvCxnSpPr>
        <p:spPr>
          <a:xfrm>
            <a:off x="1515979" y="3705726"/>
            <a:ext cx="3926878" cy="11746"/>
          </a:xfrm>
          <a:prstGeom prst="line">
            <a:avLst/>
          </a:prstGeom>
          <a:ln w="28575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4" name="Rak koppling 43"/>
          <p:cNvCxnSpPr>
            <a:stCxn id="19" idx="0"/>
          </p:cNvCxnSpPr>
          <p:nvPr/>
        </p:nvCxnSpPr>
        <p:spPr>
          <a:xfrm flipH="1" flipV="1">
            <a:off x="1496784" y="5189621"/>
            <a:ext cx="1" cy="264122"/>
          </a:xfrm>
          <a:prstGeom prst="line">
            <a:avLst/>
          </a:prstGeom>
          <a:ln w="28575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6" name="Rak koppling 45"/>
          <p:cNvCxnSpPr>
            <a:stCxn id="22" idx="0"/>
          </p:cNvCxnSpPr>
          <p:nvPr/>
        </p:nvCxnSpPr>
        <p:spPr>
          <a:xfrm flipV="1">
            <a:off x="8809408" y="5189621"/>
            <a:ext cx="0" cy="264122"/>
          </a:xfrm>
          <a:prstGeom prst="line">
            <a:avLst/>
          </a:prstGeom>
          <a:ln w="28575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8" name="Rak koppling 47"/>
          <p:cNvCxnSpPr/>
          <p:nvPr/>
        </p:nvCxnSpPr>
        <p:spPr>
          <a:xfrm>
            <a:off x="1496783" y="5189621"/>
            <a:ext cx="7312625" cy="0"/>
          </a:xfrm>
          <a:prstGeom prst="line">
            <a:avLst/>
          </a:prstGeom>
          <a:ln w="28575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0" name="Rak koppling 49"/>
          <p:cNvCxnSpPr>
            <a:stCxn id="20" idx="0"/>
          </p:cNvCxnSpPr>
          <p:nvPr/>
        </p:nvCxnSpPr>
        <p:spPr>
          <a:xfrm flipH="1" flipV="1">
            <a:off x="4049485" y="5189621"/>
            <a:ext cx="1" cy="264122"/>
          </a:xfrm>
          <a:prstGeom prst="line">
            <a:avLst/>
          </a:prstGeom>
          <a:ln w="28575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0" name="textruta 59"/>
          <p:cNvSpPr txBox="1"/>
          <p:nvPr/>
        </p:nvSpPr>
        <p:spPr>
          <a:xfrm>
            <a:off x="7490377" y="205467"/>
            <a:ext cx="24385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 dirty="0"/>
              <a:t>Politisk organisation</a:t>
            </a:r>
          </a:p>
        </p:txBody>
      </p:sp>
      <p:cxnSp>
        <p:nvCxnSpPr>
          <p:cNvPr id="62" name="Rak koppling 61"/>
          <p:cNvCxnSpPr>
            <a:stCxn id="13" idx="3"/>
          </p:cNvCxnSpPr>
          <p:nvPr/>
        </p:nvCxnSpPr>
        <p:spPr>
          <a:xfrm flipV="1">
            <a:off x="7443537" y="2536371"/>
            <a:ext cx="320842" cy="1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6" name="Rak koppling 65"/>
          <p:cNvCxnSpPr/>
          <p:nvPr/>
        </p:nvCxnSpPr>
        <p:spPr>
          <a:xfrm>
            <a:off x="7836140" y="1030834"/>
            <a:ext cx="428" cy="1780416"/>
          </a:xfrm>
          <a:prstGeom prst="line">
            <a:avLst/>
          </a:prstGeom>
          <a:ln w="28575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8" name="Rak koppling 67"/>
          <p:cNvCxnSpPr/>
          <p:nvPr/>
        </p:nvCxnSpPr>
        <p:spPr>
          <a:xfrm>
            <a:off x="7764379" y="2536371"/>
            <a:ext cx="802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Rak koppling 69"/>
          <p:cNvCxnSpPr/>
          <p:nvPr/>
        </p:nvCxnSpPr>
        <p:spPr>
          <a:xfrm flipH="1" flipV="1">
            <a:off x="7836140" y="1040926"/>
            <a:ext cx="346912" cy="1"/>
          </a:xfrm>
          <a:prstGeom prst="line">
            <a:avLst/>
          </a:prstGeom>
          <a:ln w="28575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6" name="Rak koppling 75"/>
          <p:cNvCxnSpPr/>
          <p:nvPr/>
        </p:nvCxnSpPr>
        <p:spPr>
          <a:xfrm flipH="1" flipV="1">
            <a:off x="7836140" y="2804543"/>
            <a:ext cx="378422" cy="6708"/>
          </a:xfrm>
          <a:prstGeom prst="line">
            <a:avLst/>
          </a:prstGeom>
          <a:ln w="28575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1" name="Rak koppling 80"/>
          <p:cNvCxnSpPr>
            <a:stCxn id="15" idx="1"/>
          </p:cNvCxnSpPr>
          <p:nvPr/>
        </p:nvCxnSpPr>
        <p:spPr>
          <a:xfrm flipH="1" flipV="1">
            <a:off x="7856834" y="1947109"/>
            <a:ext cx="356438" cy="1"/>
          </a:xfrm>
          <a:prstGeom prst="line">
            <a:avLst/>
          </a:prstGeom>
          <a:ln w="28575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7" name="textruta 86"/>
          <p:cNvSpPr txBox="1"/>
          <p:nvPr/>
        </p:nvSpPr>
        <p:spPr>
          <a:xfrm>
            <a:off x="9928919" y="521368"/>
            <a:ext cx="213474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latin typeface="Arial" panose="020B0604020202020204" pitchFamily="34" charset="0"/>
                <a:cs typeface="Arial" panose="020B0604020202020204" pitchFamily="34" charset="0"/>
              </a:rPr>
              <a:t>Kommunfullmäktige </a:t>
            </a:r>
            <a:r>
              <a:rPr lang="sv-SE" sz="1000" dirty="0">
                <a:latin typeface="Arial" panose="020B0604020202020204" pitchFamily="34" charset="0"/>
                <a:cs typeface="Arial" panose="020B0604020202020204" pitchFamily="34" charset="0"/>
              </a:rPr>
              <a:t>är en politiskt vald församling som fungerar som det högsta beslutande organet i en kommun.</a:t>
            </a:r>
          </a:p>
          <a:p>
            <a:endParaRPr lang="sv-S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1000" dirty="0">
                <a:latin typeface="Arial" panose="020B0604020202020204" pitchFamily="34" charset="0"/>
                <a:cs typeface="Arial" panose="020B0604020202020204" pitchFamily="34" charset="0"/>
              </a:rPr>
              <a:t>Kommunfullmäktige skapar </a:t>
            </a:r>
            <a:r>
              <a:rPr lang="sv-SE" sz="1000" b="1" dirty="0">
                <a:latin typeface="Arial" panose="020B0604020202020204" pitchFamily="34" charset="0"/>
                <a:cs typeface="Arial" panose="020B0604020202020204" pitchFamily="34" charset="0"/>
              </a:rPr>
              <a:t>nämnder</a:t>
            </a:r>
            <a:r>
              <a:rPr lang="sv-SE" sz="1000" dirty="0">
                <a:latin typeface="Arial" panose="020B0604020202020204" pitchFamily="34" charset="0"/>
                <a:cs typeface="Arial" panose="020B0604020202020204" pitchFamily="34" charset="0"/>
              </a:rPr>
              <a:t>, som ansvarar för verksamhet och förbereder ärenden inom ett visst område. I Arjeplog finns det två nämnder: Kommunstyrelsen och Miljö- , bygg- och räddningsnämnden. </a:t>
            </a:r>
          </a:p>
          <a:p>
            <a:endParaRPr lang="sv-S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1000" dirty="0">
                <a:latin typeface="Arial" panose="020B0604020202020204" pitchFamily="34" charset="0"/>
                <a:cs typeface="Arial" panose="020B0604020202020204" pitchFamily="34" charset="0"/>
              </a:rPr>
              <a:t>För att utföra de beslut och den verksamhet den politiska organisationen  beslutar om, finns en </a:t>
            </a:r>
            <a:r>
              <a:rPr lang="sv-SE" sz="1000" b="1" dirty="0">
                <a:latin typeface="Arial" panose="020B0604020202020204" pitchFamily="34" charset="0"/>
                <a:cs typeface="Arial" panose="020B0604020202020204" pitchFamily="34" charset="0"/>
              </a:rPr>
              <a:t>förvaltningsorganisation</a:t>
            </a:r>
            <a:r>
              <a:rPr lang="sv-SE" sz="1000" dirty="0">
                <a:latin typeface="Arial" panose="020B0604020202020204" pitchFamily="34" charset="0"/>
                <a:cs typeface="Arial" panose="020B0604020202020204" pitchFamily="34" charset="0"/>
              </a:rPr>
              <a:t> under ledning av </a:t>
            </a:r>
            <a:r>
              <a:rPr lang="sv-SE" sz="1000" b="1" dirty="0">
                <a:latin typeface="Arial" panose="020B0604020202020204" pitchFamily="34" charset="0"/>
                <a:cs typeface="Arial" panose="020B0604020202020204" pitchFamily="34" charset="0"/>
              </a:rPr>
              <a:t>kommunchefen</a:t>
            </a:r>
            <a:r>
              <a:rPr lang="sv-SE" sz="1000" dirty="0">
                <a:latin typeface="Arial" panose="020B0604020202020204" pitchFamily="34" charset="0"/>
                <a:cs typeface="Arial" panose="020B0604020202020204" pitchFamily="34" charset="0"/>
              </a:rPr>
              <a:t>. Till sin hjälp har kommunchefen en </a:t>
            </a:r>
            <a:r>
              <a:rPr lang="sv-SE" sz="1000" b="1" dirty="0">
                <a:latin typeface="Arial" panose="020B0604020202020204" pitchFamily="34" charset="0"/>
                <a:cs typeface="Arial" panose="020B0604020202020204" pitchFamily="34" charset="0"/>
              </a:rPr>
              <a:t>stab</a:t>
            </a:r>
            <a:r>
              <a:rPr lang="sv-SE" sz="1000" dirty="0">
                <a:latin typeface="Arial" panose="020B0604020202020204" pitchFamily="34" charset="0"/>
                <a:cs typeface="Arial" panose="020B0604020202020204" pitchFamily="34" charset="0"/>
              </a:rPr>
              <a:t> med 2,0 kvalificerad handläggare/utredare samt 1,0 säkerhetssamordnare.</a:t>
            </a:r>
          </a:p>
          <a:p>
            <a:endParaRPr lang="sv-S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1000" dirty="0">
                <a:latin typeface="Arial" panose="020B0604020202020204" pitchFamily="34" charset="0"/>
                <a:cs typeface="Arial" panose="020B0604020202020204" pitchFamily="34" charset="0"/>
              </a:rPr>
              <a:t>Verksamheten är organiserad i fyra </a:t>
            </a:r>
            <a:r>
              <a:rPr lang="sv-SE" sz="1000" b="1" dirty="0">
                <a:latin typeface="Arial" panose="020B0604020202020204" pitchFamily="34" charset="0"/>
                <a:cs typeface="Arial" panose="020B0604020202020204" pitchFamily="34" charset="0"/>
              </a:rPr>
              <a:t>avdelningar</a:t>
            </a:r>
            <a:r>
              <a:rPr lang="sv-SE" sz="1000" dirty="0">
                <a:latin typeface="Arial" panose="020B0604020202020204" pitchFamily="34" charset="0"/>
                <a:cs typeface="Arial" panose="020B0604020202020204" pitchFamily="34" charset="0"/>
              </a:rPr>
              <a:t> som leds av </a:t>
            </a:r>
            <a:r>
              <a:rPr lang="sv-SE" sz="1000" b="1" dirty="0">
                <a:latin typeface="Arial" panose="020B0604020202020204" pitchFamily="34" charset="0"/>
                <a:cs typeface="Arial" panose="020B0604020202020204" pitchFamily="34" charset="0"/>
              </a:rPr>
              <a:t>avdelningschefer.</a:t>
            </a:r>
            <a:endParaRPr lang="sv-S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1000" dirty="0">
                <a:latin typeface="Arial" panose="020B0604020202020204" pitchFamily="34" charset="0"/>
                <a:cs typeface="Arial" panose="020B0604020202020204" pitchFamily="34" charset="0"/>
              </a:rPr>
              <a:t>De fyra avdelningarna är: </a:t>
            </a:r>
            <a:r>
              <a:rPr lang="sv-SE" sz="1000" b="1" dirty="0">
                <a:latin typeface="Arial" panose="020B0604020202020204" pitchFamily="34" charset="0"/>
                <a:cs typeface="Arial" panose="020B0604020202020204" pitchFamily="34" charset="0"/>
              </a:rPr>
              <a:t>Utbildning och kultur</a:t>
            </a:r>
          </a:p>
          <a:p>
            <a:r>
              <a:rPr lang="sv-SE" sz="1000" b="1" dirty="0">
                <a:latin typeface="Arial" panose="020B0604020202020204" pitchFamily="34" charset="0"/>
                <a:cs typeface="Arial" panose="020B0604020202020204" pitchFamily="34" charset="0"/>
              </a:rPr>
              <a:t>Vård och omsorg</a:t>
            </a:r>
          </a:p>
          <a:p>
            <a:r>
              <a:rPr lang="sv-SE" sz="1000" b="1" dirty="0">
                <a:latin typeface="Arial" panose="020B0604020202020204" pitchFamily="34" charset="0"/>
                <a:cs typeface="Arial" panose="020B0604020202020204" pitchFamily="34" charset="0"/>
              </a:rPr>
              <a:t>Samhällsbyggnad</a:t>
            </a:r>
          </a:p>
          <a:p>
            <a:r>
              <a:rPr lang="sv-SE" sz="1000" b="1" dirty="0">
                <a:latin typeface="Arial" panose="020B0604020202020204" pitchFamily="34" charset="0"/>
                <a:cs typeface="Arial" panose="020B0604020202020204" pitchFamily="34" charset="0"/>
              </a:rPr>
              <a:t>Administration och stöd</a:t>
            </a:r>
            <a:endParaRPr lang="sv-S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7563853" y="3302955"/>
            <a:ext cx="20344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 dirty="0"/>
              <a:t>Förvaltningsorganisation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0" y="3319203"/>
            <a:ext cx="992891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ruta 5"/>
          <p:cNvSpPr txBox="1"/>
          <p:nvPr/>
        </p:nvSpPr>
        <p:spPr>
          <a:xfrm>
            <a:off x="2053961" y="4288321"/>
            <a:ext cx="142545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dirty="0"/>
              <a:t>2,0 Kvalificerad handläggare/utredare</a:t>
            </a:r>
          </a:p>
          <a:p>
            <a:r>
              <a:rPr lang="sv-SE" sz="1000" dirty="0"/>
              <a:t>1,0 Säkerhetssamordnare</a:t>
            </a:r>
          </a:p>
          <a:p>
            <a:r>
              <a:rPr lang="sv-SE" sz="1000" b="1" dirty="0"/>
              <a:t>3,0</a:t>
            </a:r>
          </a:p>
        </p:txBody>
      </p:sp>
    </p:spTree>
    <p:extLst>
      <p:ext uri="{BB962C8B-B14F-4D97-AF65-F5344CB8AC3E}">
        <p14:creationId xmlns:p14="http://schemas.microsoft.com/office/powerpoint/2010/main" val="1960357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34087-0CCB-4983-899B-69A8DDF47C7A}" type="datetime1">
              <a:rPr lang="sv-SE" smtClean="0"/>
              <a:t>2025-05-27</a:t>
            </a:fld>
            <a:endParaRPr lang="sv-SE"/>
          </a:p>
        </p:txBody>
      </p:sp>
      <p:sp>
        <p:nvSpPr>
          <p:cNvPr id="87" name="textruta 86"/>
          <p:cNvSpPr txBox="1"/>
          <p:nvPr/>
        </p:nvSpPr>
        <p:spPr>
          <a:xfrm>
            <a:off x="10057256" y="474953"/>
            <a:ext cx="2134744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  <a:p>
            <a:r>
              <a:rPr lang="sv-SE" sz="1000" b="1" dirty="0">
                <a:latin typeface="Arial" panose="020B0604020202020204" pitchFamily="34" charset="0"/>
                <a:cs typeface="Arial" panose="020B0604020202020204" pitchFamily="34" charset="0"/>
              </a:rPr>
              <a:t>Vård och omsorg </a:t>
            </a:r>
            <a:r>
              <a:rPr lang="sv-SE" sz="1000" dirty="0">
                <a:latin typeface="Arial" panose="020B0604020202020204" pitchFamily="34" charset="0"/>
                <a:cs typeface="Arial" panose="020B0604020202020204" pitchFamily="34" charset="0"/>
              </a:rPr>
              <a:t>är en avdelning som bland annat innehåller äldreboenden, hemtjänst, sjukvård, och socialtjänst till individer och familjer. </a:t>
            </a:r>
          </a:p>
          <a:p>
            <a:r>
              <a:rPr lang="sv-SE" sz="1000" b="1" dirty="0">
                <a:latin typeface="Arial" panose="020B0604020202020204" pitchFamily="34" charset="0"/>
                <a:cs typeface="Arial" panose="020B0604020202020204" pitchFamily="34" charset="0"/>
              </a:rPr>
              <a:t>Socialchefen </a:t>
            </a:r>
            <a:r>
              <a:rPr lang="sv-SE" sz="1000" dirty="0">
                <a:latin typeface="Arial" panose="020B0604020202020204" pitchFamily="34" charset="0"/>
                <a:cs typeface="Arial" panose="020B0604020202020204" pitchFamily="34" charset="0"/>
              </a:rPr>
              <a:t>leder avdelningen med hjälp av fem enhetschefer som ansvarar för </a:t>
            </a:r>
            <a:r>
              <a:rPr lang="sv-SE" sz="1000" b="1" dirty="0">
                <a:latin typeface="Arial" panose="020B0604020202020204" pitchFamily="34" charset="0"/>
                <a:cs typeface="Arial" panose="020B0604020202020204" pitchFamily="34" charset="0"/>
              </a:rPr>
              <a:t>särskilt boende</a:t>
            </a:r>
            <a:r>
              <a:rPr lang="sv-SE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v-SE" sz="1000" b="1" dirty="0">
                <a:latin typeface="Arial" panose="020B0604020202020204" pitchFamily="34" charset="0"/>
                <a:cs typeface="Arial" panose="020B0604020202020204" pitchFamily="34" charset="0"/>
              </a:rPr>
              <a:t>hemtjänst</a:t>
            </a:r>
            <a:r>
              <a:rPr lang="sv-SE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v-SE" sz="1000" b="1" dirty="0">
                <a:latin typeface="Arial" panose="020B0604020202020204" pitchFamily="34" charset="0"/>
                <a:cs typeface="Arial" panose="020B0604020202020204" pitchFamily="34" charset="0"/>
              </a:rPr>
              <a:t>hälso-och sjukvård</a:t>
            </a:r>
            <a:r>
              <a:rPr lang="sv-SE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v-SE" sz="1000" b="1" dirty="0">
                <a:latin typeface="Arial" panose="020B0604020202020204" pitchFamily="34" charset="0"/>
                <a:cs typeface="Arial" panose="020B0604020202020204" pitchFamily="34" charset="0"/>
              </a:rPr>
              <a:t>personlig assistans och LSS </a:t>
            </a:r>
            <a:r>
              <a:rPr lang="sv-SE" sz="1000" dirty="0">
                <a:latin typeface="Arial" panose="020B0604020202020204" pitchFamily="34" charset="0"/>
                <a:cs typeface="Arial" panose="020B0604020202020204" pitchFamily="34" charset="0"/>
              </a:rPr>
              <a:t>samt </a:t>
            </a:r>
            <a:r>
              <a:rPr lang="sv-SE" sz="1000" b="1" dirty="0">
                <a:latin typeface="Arial" panose="020B0604020202020204" pitchFamily="34" charset="0"/>
                <a:cs typeface="Arial" panose="020B0604020202020204" pitchFamily="34" charset="0"/>
              </a:rPr>
              <a:t>individ- och familjeomsorg</a:t>
            </a:r>
            <a:r>
              <a:rPr lang="sv-SE" sz="1000" dirty="0">
                <a:latin typeface="Arial" panose="020B0604020202020204" pitchFamily="34" charset="0"/>
                <a:cs typeface="Arial" panose="020B0604020202020204" pitchFamily="34" charset="0"/>
              </a:rPr>
              <a:t>. Biträdande enhetschefer förstärker inom LSS och Hemtjänst. Dessutom har avdelningschefen </a:t>
            </a:r>
            <a:r>
              <a:rPr lang="sv-SE" sz="1000" b="1" dirty="0">
                <a:latin typeface="Arial" panose="020B0604020202020204" pitchFamily="34" charset="0"/>
                <a:cs typeface="Arial" panose="020B0604020202020204" pitchFamily="34" charset="0"/>
              </a:rPr>
              <a:t>medicinskt ansvarig sjuksköterska </a:t>
            </a:r>
            <a:r>
              <a:rPr lang="sv-SE" sz="1000" dirty="0">
                <a:latin typeface="Arial" panose="020B0604020202020204" pitchFamily="34" charset="0"/>
                <a:cs typeface="Arial" panose="020B0604020202020204" pitchFamily="34" charset="0"/>
              </a:rPr>
              <a:t>och </a:t>
            </a:r>
            <a:r>
              <a:rPr lang="sv-SE" sz="1000" b="1" dirty="0">
                <a:latin typeface="Arial" panose="020B0604020202020204" pitchFamily="34" charset="0"/>
                <a:cs typeface="Arial" panose="020B0604020202020204" pitchFamily="34" charset="0"/>
              </a:rPr>
              <a:t>biståndshandläggning </a:t>
            </a:r>
            <a:r>
              <a:rPr lang="sv-SE" sz="1000" dirty="0">
                <a:latin typeface="Arial" panose="020B0604020202020204" pitchFamily="34" charset="0"/>
                <a:cs typeface="Arial" panose="020B0604020202020204" pitchFamily="34" charset="0"/>
              </a:rPr>
              <a:t>direkt under sig. </a:t>
            </a:r>
          </a:p>
          <a:p>
            <a:r>
              <a:rPr lang="sv-SE" sz="1000" dirty="0">
                <a:latin typeface="Arial" panose="020B0604020202020204" pitchFamily="34" charset="0"/>
                <a:cs typeface="Arial" panose="020B0604020202020204" pitchFamily="34" charset="0"/>
              </a:rPr>
              <a:t>I hälso- och sjukvård ingår bland annat sjuksköterskor, rehab och hemsjukvård. </a:t>
            </a:r>
          </a:p>
          <a:p>
            <a:r>
              <a:rPr lang="sv-SE" sz="1000" dirty="0">
                <a:latin typeface="Arial" panose="020B0604020202020204" pitchFamily="34" charset="0"/>
                <a:cs typeface="Arial" panose="020B0604020202020204" pitchFamily="34" charset="0"/>
              </a:rPr>
              <a:t>I särskilt stöd och personlig assistans ingår bland annat personlig assistans, kontaktpersoner, familjehem och ett så kallat LSS-boende. </a:t>
            </a:r>
          </a:p>
          <a:p>
            <a:r>
              <a:rPr lang="sv-SE" sz="1000" dirty="0">
                <a:latin typeface="Arial" panose="020B0604020202020204" pitchFamily="34" charset="0"/>
                <a:cs typeface="Arial" panose="020B0604020202020204" pitchFamily="34" charset="0"/>
              </a:rPr>
              <a:t>I individ- och familjeomsorg ingår bland annat försörjningsstöd, anhörigstöd, missbruk, och öppenvård. </a:t>
            </a:r>
          </a:p>
        </p:txBody>
      </p:sp>
      <p:sp>
        <p:nvSpPr>
          <p:cNvPr id="47" name="Rektangel med rundade hörn 46"/>
          <p:cNvSpPr/>
          <p:nvPr/>
        </p:nvSpPr>
        <p:spPr>
          <a:xfrm>
            <a:off x="1948996" y="655648"/>
            <a:ext cx="1470727" cy="1028773"/>
          </a:xfrm>
          <a:prstGeom prst="round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>
                <a:solidFill>
                  <a:schemeClr val="tx1"/>
                </a:solidFill>
              </a:rPr>
              <a:t>Chef Särskilda boenden</a:t>
            </a:r>
          </a:p>
          <a:p>
            <a:pPr algn="ctr"/>
            <a:r>
              <a:rPr lang="sv-SE" sz="1600" dirty="0">
                <a:solidFill>
                  <a:schemeClr val="tx1"/>
                </a:solidFill>
              </a:rPr>
              <a:t>Vaukagården/Tallbacken</a:t>
            </a:r>
          </a:p>
        </p:txBody>
      </p:sp>
      <p:sp>
        <p:nvSpPr>
          <p:cNvPr id="51" name="Rektangel med rundade hörn 50"/>
          <p:cNvSpPr/>
          <p:nvPr/>
        </p:nvSpPr>
        <p:spPr>
          <a:xfrm>
            <a:off x="228437" y="633663"/>
            <a:ext cx="1622038" cy="854386"/>
          </a:xfrm>
          <a:prstGeom prst="round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>
                <a:solidFill>
                  <a:schemeClr val="tx1"/>
                </a:solidFill>
              </a:rPr>
              <a:t>Avdelningschef</a:t>
            </a:r>
          </a:p>
        </p:txBody>
      </p:sp>
      <p:sp>
        <p:nvSpPr>
          <p:cNvPr id="52" name="Rektangel med rundade hörn 51"/>
          <p:cNvSpPr/>
          <p:nvPr/>
        </p:nvSpPr>
        <p:spPr>
          <a:xfrm>
            <a:off x="6726735" y="655648"/>
            <a:ext cx="1925559" cy="832401"/>
          </a:xfrm>
          <a:prstGeom prst="round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>
                <a:solidFill>
                  <a:schemeClr val="tx1"/>
                </a:solidFill>
              </a:rPr>
              <a:t>Chef Personlig assistens och LSS</a:t>
            </a:r>
          </a:p>
        </p:txBody>
      </p:sp>
      <p:sp>
        <p:nvSpPr>
          <p:cNvPr id="53" name="Rektangel med rundade hörn 52"/>
          <p:cNvSpPr/>
          <p:nvPr/>
        </p:nvSpPr>
        <p:spPr>
          <a:xfrm>
            <a:off x="3518244" y="661593"/>
            <a:ext cx="1525214" cy="826456"/>
          </a:xfrm>
          <a:prstGeom prst="round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>
                <a:solidFill>
                  <a:schemeClr val="tx1"/>
                </a:solidFill>
              </a:rPr>
              <a:t>Chef Hemtjänst</a:t>
            </a:r>
          </a:p>
        </p:txBody>
      </p:sp>
      <p:sp>
        <p:nvSpPr>
          <p:cNvPr id="54" name="Rektangel med rundade hörn 53"/>
          <p:cNvSpPr/>
          <p:nvPr/>
        </p:nvSpPr>
        <p:spPr>
          <a:xfrm>
            <a:off x="5140282" y="661591"/>
            <a:ext cx="1481625" cy="826458"/>
          </a:xfrm>
          <a:prstGeom prst="round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>
                <a:solidFill>
                  <a:schemeClr val="tx1"/>
                </a:solidFill>
              </a:rPr>
              <a:t>Chef Hälso- och sjukvård</a:t>
            </a:r>
          </a:p>
        </p:txBody>
      </p:sp>
      <p:sp>
        <p:nvSpPr>
          <p:cNvPr id="55" name="Rektangel med rundade hörn 54"/>
          <p:cNvSpPr/>
          <p:nvPr/>
        </p:nvSpPr>
        <p:spPr>
          <a:xfrm>
            <a:off x="3512564" y="1622482"/>
            <a:ext cx="1525214" cy="609600"/>
          </a:xfrm>
          <a:prstGeom prst="round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>
                <a:solidFill>
                  <a:schemeClr val="tx1"/>
                </a:solidFill>
              </a:rPr>
              <a:t>Hemtjänst</a:t>
            </a:r>
          </a:p>
        </p:txBody>
      </p:sp>
      <p:sp>
        <p:nvSpPr>
          <p:cNvPr id="56" name="Rektangel med rundade hörn 55"/>
          <p:cNvSpPr/>
          <p:nvPr/>
        </p:nvSpPr>
        <p:spPr>
          <a:xfrm>
            <a:off x="5143373" y="1622482"/>
            <a:ext cx="1478151" cy="609600"/>
          </a:xfrm>
          <a:prstGeom prst="round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>
                <a:solidFill>
                  <a:schemeClr val="tx1"/>
                </a:solidFill>
              </a:rPr>
              <a:t>Hälso- och sjukvård</a:t>
            </a:r>
          </a:p>
        </p:txBody>
      </p:sp>
      <p:sp>
        <p:nvSpPr>
          <p:cNvPr id="61" name="Rektangel med rundade hörn 60"/>
          <p:cNvSpPr/>
          <p:nvPr/>
        </p:nvSpPr>
        <p:spPr>
          <a:xfrm>
            <a:off x="6746140" y="2366515"/>
            <a:ext cx="1906154" cy="609600"/>
          </a:xfrm>
          <a:prstGeom prst="round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>
                <a:solidFill>
                  <a:schemeClr val="tx1"/>
                </a:solidFill>
              </a:rPr>
              <a:t>LSS-boenden och fritidsverksamhet</a:t>
            </a:r>
          </a:p>
        </p:txBody>
      </p:sp>
      <p:sp>
        <p:nvSpPr>
          <p:cNvPr id="63" name="Rektangel med rundade hörn 62"/>
          <p:cNvSpPr/>
          <p:nvPr/>
        </p:nvSpPr>
        <p:spPr>
          <a:xfrm>
            <a:off x="1956646" y="1842794"/>
            <a:ext cx="1470727" cy="744033"/>
          </a:xfrm>
          <a:prstGeom prst="round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>
                <a:solidFill>
                  <a:schemeClr val="tx1"/>
                </a:solidFill>
              </a:rPr>
              <a:t>Vård- och omsorgs-boende</a:t>
            </a:r>
          </a:p>
        </p:txBody>
      </p:sp>
      <p:sp>
        <p:nvSpPr>
          <p:cNvPr id="64" name="Rektangel med rundade hörn 63"/>
          <p:cNvSpPr/>
          <p:nvPr/>
        </p:nvSpPr>
        <p:spPr>
          <a:xfrm>
            <a:off x="224580" y="3005968"/>
            <a:ext cx="1657052" cy="1631216"/>
          </a:xfrm>
          <a:prstGeom prst="round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>
                <a:solidFill>
                  <a:schemeClr val="tx1"/>
                </a:solidFill>
              </a:rPr>
              <a:t>Bistånds-handläggning</a:t>
            </a:r>
          </a:p>
          <a:p>
            <a:pPr algn="ctr"/>
            <a:r>
              <a:rPr lang="sv-SE" sz="1600" dirty="0">
                <a:solidFill>
                  <a:schemeClr val="tx1"/>
                </a:solidFill>
              </a:rPr>
              <a:t>IFO</a:t>
            </a:r>
          </a:p>
          <a:p>
            <a:pPr algn="ctr"/>
            <a:r>
              <a:rPr lang="sv-SE" sz="1600" dirty="0">
                <a:solidFill>
                  <a:schemeClr val="tx1"/>
                </a:solidFill>
              </a:rPr>
              <a:t>Massflyktingar</a:t>
            </a:r>
          </a:p>
        </p:txBody>
      </p:sp>
      <p:sp>
        <p:nvSpPr>
          <p:cNvPr id="65" name="Rektangel med rundade hörn 64"/>
          <p:cNvSpPr/>
          <p:nvPr/>
        </p:nvSpPr>
        <p:spPr>
          <a:xfrm>
            <a:off x="6726352" y="1622482"/>
            <a:ext cx="1925942" cy="609600"/>
          </a:xfrm>
          <a:prstGeom prst="round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>
                <a:solidFill>
                  <a:schemeClr val="tx1"/>
                </a:solidFill>
              </a:rPr>
              <a:t>Personlig assistens</a:t>
            </a:r>
          </a:p>
        </p:txBody>
      </p:sp>
      <p:sp>
        <p:nvSpPr>
          <p:cNvPr id="69" name="Rektangel med rundade hörn 68"/>
          <p:cNvSpPr/>
          <p:nvPr/>
        </p:nvSpPr>
        <p:spPr>
          <a:xfrm>
            <a:off x="224580" y="1622481"/>
            <a:ext cx="1657052" cy="554481"/>
          </a:xfrm>
          <a:prstGeom prst="round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>
                <a:solidFill>
                  <a:schemeClr val="tx1"/>
                </a:solidFill>
              </a:rPr>
              <a:t>MAS/VHT-chef HSL</a:t>
            </a:r>
          </a:p>
        </p:txBody>
      </p:sp>
      <p:sp>
        <p:nvSpPr>
          <p:cNvPr id="5" name="textruta 4"/>
          <p:cNvSpPr txBox="1"/>
          <p:nvPr/>
        </p:nvSpPr>
        <p:spPr>
          <a:xfrm>
            <a:off x="466257" y="105621"/>
            <a:ext cx="3608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/>
              <a:t>Vård och omsorg 114,04 personal</a:t>
            </a:r>
          </a:p>
        </p:txBody>
      </p:sp>
      <p:sp>
        <p:nvSpPr>
          <p:cNvPr id="27" name="Rektangel med rundade hörn 63">
            <a:extLst>
              <a:ext uri="{FF2B5EF4-FFF2-40B4-BE49-F238E27FC236}">
                <a16:creationId xmlns:a16="http://schemas.microsoft.com/office/drawing/2014/main" id="{D41B0EBC-5E84-455E-9A95-6B601DDCF14C}"/>
              </a:ext>
            </a:extLst>
          </p:cNvPr>
          <p:cNvSpPr/>
          <p:nvPr/>
        </p:nvSpPr>
        <p:spPr>
          <a:xfrm>
            <a:off x="224580" y="2319802"/>
            <a:ext cx="1657052" cy="609600"/>
          </a:xfrm>
          <a:prstGeom prst="round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>
                <a:solidFill>
                  <a:schemeClr val="tx1"/>
                </a:solidFill>
              </a:rPr>
              <a:t>Utvecklings-</a:t>
            </a:r>
          </a:p>
          <a:p>
            <a:pPr algn="ctr"/>
            <a:r>
              <a:rPr lang="sv-SE" sz="1600" dirty="0">
                <a:solidFill>
                  <a:schemeClr val="tx1"/>
                </a:solidFill>
              </a:rPr>
              <a:t>ledare</a:t>
            </a:r>
          </a:p>
        </p:txBody>
      </p:sp>
      <p:sp>
        <p:nvSpPr>
          <p:cNvPr id="29" name="Rektangel med rundade hörn 60">
            <a:extLst>
              <a:ext uri="{FF2B5EF4-FFF2-40B4-BE49-F238E27FC236}">
                <a16:creationId xmlns:a16="http://schemas.microsoft.com/office/drawing/2014/main" id="{4BEA57C2-68D9-4E23-8EB5-78E7F8D10550}"/>
              </a:ext>
            </a:extLst>
          </p:cNvPr>
          <p:cNvSpPr/>
          <p:nvPr/>
        </p:nvSpPr>
        <p:spPr>
          <a:xfrm>
            <a:off x="6746140" y="3151798"/>
            <a:ext cx="1925942" cy="609600"/>
          </a:xfrm>
          <a:prstGeom prst="round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>
                <a:solidFill>
                  <a:schemeClr val="tx1"/>
                </a:solidFill>
              </a:rPr>
              <a:t>Socialpsykiatri</a:t>
            </a:r>
          </a:p>
        </p:txBody>
      </p:sp>
    </p:spTree>
    <p:extLst>
      <p:ext uri="{BB962C8B-B14F-4D97-AF65-F5344CB8AC3E}">
        <p14:creationId xmlns:p14="http://schemas.microsoft.com/office/powerpoint/2010/main" val="4100356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34087-0CCB-4983-899B-69A8DDF47C7A}" type="datetime1">
              <a:rPr lang="sv-SE" smtClean="0"/>
              <a:t>2025-05-27</a:t>
            </a:fld>
            <a:endParaRPr lang="sv-SE"/>
          </a:p>
        </p:txBody>
      </p:sp>
      <p:sp>
        <p:nvSpPr>
          <p:cNvPr id="87" name="textruta 86"/>
          <p:cNvSpPr txBox="1"/>
          <p:nvPr/>
        </p:nvSpPr>
        <p:spPr>
          <a:xfrm>
            <a:off x="9928919" y="521368"/>
            <a:ext cx="2134744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latin typeface="Arial" panose="020B0604020202020204" pitchFamily="34" charset="0"/>
                <a:cs typeface="Arial" panose="020B0604020202020204" pitchFamily="34" charset="0"/>
              </a:rPr>
              <a:t>Utbildning &amp; kultur </a:t>
            </a:r>
            <a:r>
              <a:rPr lang="sv-SE" sz="1000" dirty="0">
                <a:latin typeface="Arial" panose="020B0604020202020204" pitchFamily="34" charset="0"/>
                <a:cs typeface="Arial" panose="020B0604020202020204" pitchFamily="34" charset="0"/>
              </a:rPr>
              <a:t>är en avdelning som bland annat innehåller förskola, skola, elevhälsa och kultur och fritid. </a:t>
            </a:r>
          </a:p>
          <a:p>
            <a:endParaRPr lang="sv-S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1000" b="1" dirty="0">
                <a:latin typeface="Arial" panose="020B0604020202020204" pitchFamily="34" charset="0"/>
                <a:cs typeface="Arial" panose="020B0604020202020204" pitchFamily="34" charset="0"/>
              </a:rPr>
              <a:t>Utbildnings- &amp; kulturchefen </a:t>
            </a:r>
            <a:r>
              <a:rPr lang="sv-SE" sz="1000" dirty="0">
                <a:latin typeface="Arial" panose="020B0604020202020204" pitchFamily="34" charset="0"/>
                <a:cs typeface="Arial" panose="020B0604020202020204" pitchFamily="34" charset="0"/>
              </a:rPr>
              <a:t>leder avdelningen med hjälp av tre underlydande enhetschefer som ansvarar för </a:t>
            </a:r>
            <a:r>
              <a:rPr lang="sv-SE" sz="1000" b="1" dirty="0">
                <a:latin typeface="Arial" panose="020B0604020202020204" pitchFamily="34" charset="0"/>
                <a:cs typeface="Arial" panose="020B0604020202020204" pitchFamily="34" charset="0"/>
              </a:rPr>
              <a:t>förskola</a:t>
            </a:r>
            <a:r>
              <a:rPr lang="sv-SE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v-SE" sz="1000" b="1" dirty="0">
                <a:latin typeface="Arial" panose="020B0604020202020204" pitchFamily="34" charset="0"/>
                <a:cs typeface="Arial" panose="020B0604020202020204" pitchFamily="34" charset="0"/>
              </a:rPr>
              <a:t>grundskola</a:t>
            </a:r>
            <a:r>
              <a:rPr lang="sv-SE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v-SE" sz="1000" b="1" dirty="0">
                <a:latin typeface="Arial" panose="020B0604020202020204" pitchFamily="34" charset="0"/>
                <a:cs typeface="Arial" panose="020B0604020202020204" pitchFamily="34" charset="0"/>
              </a:rPr>
              <a:t>fjärrgymnasium </a:t>
            </a:r>
            <a:r>
              <a:rPr lang="sv-SE" sz="1000" dirty="0">
                <a:latin typeface="Arial" panose="020B0604020202020204" pitchFamily="34" charset="0"/>
                <a:cs typeface="Arial" panose="020B0604020202020204" pitchFamily="34" charset="0"/>
              </a:rPr>
              <a:t>samt </a:t>
            </a:r>
            <a:r>
              <a:rPr lang="sv-SE" sz="1000" b="1" dirty="0">
                <a:latin typeface="Arial" panose="020B0604020202020204" pitchFamily="34" charset="0"/>
                <a:cs typeface="Arial" panose="020B0604020202020204" pitchFamily="34" charset="0"/>
              </a:rPr>
              <a:t>kultur och fritid</a:t>
            </a:r>
            <a:r>
              <a:rPr lang="sv-SE" sz="1000" dirty="0">
                <a:latin typeface="Arial" panose="020B0604020202020204" pitchFamily="34" charset="0"/>
                <a:cs typeface="Arial" panose="020B0604020202020204" pitchFamily="34" charset="0"/>
              </a:rPr>
              <a:t>. Två biträdande rektorer stöttar upp inom förskola och grundskola. Dessutom har avdelningschefen en enhet direkt under sig: </a:t>
            </a:r>
            <a:r>
              <a:rPr lang="sv-SE" sz="1000" b="1" dirty="0">
                <a:latin typeface="Arial" panose="020B0604020202020204" pitchFamily="34" charset="0"/>
                <a:cs typeface="Arial" panose="020B0604020202020204" pitchFamily="34" charset="0"/>
              </a:rPr>
              <a:t>elevhälsa.</a:t>
            </a:r>
            <a:r>
              <a:rPr lang="sv-SE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sv-S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1000" dirty="0">
                <a:latin typeface="Arial" panose="020B0604020202020204" pitchFamily="34" charset="0"/>
                <a:cs typeface="Arial" panose="020B0604020202020204" pitchFamily="34" charset="0"/>
              </a:rPr>
              <a:t>Enhetscheferna för förskola och grundskola kallas även för </a:t>
            </a:r>
            <a:r>
              <a:rPr lang="sv-SE" sz="1000" b="1" dirty="0">
                <a:latin typeface="Arial" panose="020B0604020202020204" pitchFamily="34" charset="0"/>
                <a:cs typeface="Arial" panose="020B0604020202020204" pitchFamily="34" charset="0"/>
              </a:rPr>
              <a:t>rektorer</a:t>
            </a:r>
            <a:r>
              <a:rPr lang="sv-SE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sv-S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1000" dirty="0">
                <a:latin typeface="Arial" panose="020B0604020202020204" pitchFamily="34" charset="0"/>
                <a:cs typeface="Arial" panose="020B0604020202020204" pitchFamily="34" charset="0"/>
              </a:rPr>
              <a:t>Inom enheten </a:t>
            </a:r>
            <a:r>
              <a:rPr lang="sv-SE" sz="1000" b="1" dirty="0">
                <a:latin typeface="Arial" panose="020B0604020202020204" pitchFamily="34" charset="0"/>
                <a:cs typeface="Arial" panose="020B0604020202020204" pitchFamily="34" charset="0"/>
              </a:rPr>
              <a:t>kultur- och fritid </a:t>
            </a:r>
            <a:r>
              <a:rPr lang="sv-SE" sz="1000" dirty="0">
                <a:latin typeface="Arial" panose="020B0604020202020204" pitchFamily="34" charset="0"/>
                <a:cs typeface="Arial" panose="020B0604020202020204" pitchFamily="34" charset="0"/>
              </a:rPr>
              <a:t>ligger även följande aktiviteter/uppdrag. Språkstöd motsvarande 0,5 tjänst som finansieras via minoritetsmedel och är styrt mot förskola och äldreomsorg. Olika resurser tas in för olika behov. Resurser tas in utifrån behov och aktivitet.</a:t>
            </a:r>
          </a:p>
        </p:txBody>
      </p:sp>
      <p:sp>
        <p:nvSpPr>
          <p:cNvPr id="47" name="Rektangel med rundade hörn 46"/>
          <p:cNvSpPr/>
          <p:nvPr/>
        </p:nvSpPr>
        <p:spPr>
          <a:xfrm>
            <a:off x="2079117" y="649706"/>
            <a:ext cx="1470727" cy="609600"/>
          </a:xfrm>
          <a:prstGeom prst="round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>
                <a:solidFill>
                  <a:schemeClr val="tx1"/>
                </a:solidFill>
              </a:rPr>
              <a:t>Rektor Förskola</a:t>
            </a:r>
          </a:p>
        </p:txBody>
      </p:sp>
      <p:sp>
        <p:nvSpPr>
          <p:cNvPr id="51" name="Rektangel med rundade hörn 50"/>
          <p:cNvSpPr/>
          <p:nvPr/>
        </p:nvSpPr>
        <p:spPr>
          <a:xfrm>
            <a:off x="486982" y="633665"/>
            <a:ext cx="1493614" cy="609600"/>
          </a:xfrm>
          <a:prstGeom prst="round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>
                <a:solidFill>
                  <a:schemeClr val="tx1"/>
                </a:solidFill>
              </a:rPr>
              <a:t>Avdelningschef</a:t>
            </a:r>
          </a:p>
        </p:txBody>
      </p:sp>
      <p:sp>
        <p:nvSpPr>
          <p:cNvPr id="53" name="Rektangel med rundade hörn 52"/>
          <p:cNvSpPr/>
          <p:nvPr/>
        </p:nvSpPr>
        <p:spPr>
          <a:xfrm>
            <a:off x="3648365" y="661592"/>
            <a:ext cx="1525214" cy="709942"/>
          </a:xfrm>
          <a:prstGeom prst="round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>
                <a:solidFill>
                  <a:schemeClr val="tx1"/>
                </a:solidFill>
              </a:rPr>
              <a:t>Rektor Grundskola</a:t>
            </a:r>
          </a:p>
          <a:p>
            <a:pPr algn="ctr"/>
            <a:r>
              <a:rPr lang="sv-SE" sz="1600" dirty="0">
                <a:solidFill>
                  <a:schemeClr val="tx1"/>
                </a:solidFill>
              </a:rPr>
              <a:t>Silverskolan</a:t>
            </a:r>
          </a:p>
        </p:txBody>
      </p:sp>
      <p:sp>
        <p:nvSpPr>
          <p:cNvPr id="54" name="Rektangel med rundade hörn 53"/>
          <p:cNvSpPr/>
          <p:nvPr/>
        </p:nvSpPr>
        <p:spPr>
          <a:xfrm>
            <a:off x="5280120" y="661592"/>
            <a:ext cx="1830893" cy="950640"/>
          </a:xfrm>
          <a:prstGeom prst="round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>
                <a:solidFill>
                  <a:schemeClr val="tx1"/>
                </a:solidFill>
              </a:rPr>
              <a:t>Enhetschef/rektor Lärcentra och Kultur- och fritid</a:t>
            </a:r>
          </a:p>
        </p:txBody>
      </p:sp>
      <p:sp>
        <p:nvSpPr>
          <p:cNvPr id="55" name="Rektangel med rundade hörn 54"/>
          <p:cNvSpPr/>
          <p:nvPr/>
        </p:nvSpPr>
        <p:spPr>
          <a:xfrm>
            <a:off x="3639052" y="1526710"/>
            <a:ext cx="1525214" cy="609600"/>
          </a:xfrm>
          <a:prstGeom prst="round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>
                <a:solidFill>
                  <a:schemeClr val="tx1"/>
                </a:solidFill>
              </a:rPr>
              <a:t>Grundskola</a:t>
            </a:r>
          </a:p>
        </p:txBody>
      </p:sp>
      <p:sp>
        <p:nvSpPr>
          <p:cNvPr id="56" name="Rektangel med rundade hörn 55"/>
          <p:cNvSpPr/>
          <p:nvPr/>
        </p:nvSpPr>
        <p:spPr>
          <a:xfrm>
            <a:off x="5288371" y="1684207"/>
            <a:ext cx="1689945" cy="609600"/>
          </a:xfrm>
          <a:prstGeom prst="round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>
                <a:solidFill>
                  <a:schemeClr val="tx1"/>
                </a:solidFill>
              </a:rPr>
              <a:t>Lärcentra</a:t>
            </a:r>
          </a:p>
        </p:txBody>
      </p:sp>
      <p:sp>
        <p:nvSpPr>
          <p:cNvPr id="57" name="Rektangel med rundade hörn 56"/>
          <p:cNvSpPr/>
          <p:nvPr/>
        </p:nvSpPr>
        <p:spPr>
          <a:xfrm>
            <a:off x="5280235" y="2375082"/>
            <a:ext cx="1706216" cy="609600"/>
          </a:xfrm>
          <a:prstGeom prst="round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>
                <a:solidFill>
                  <a:schemeClr val="tx1"/>
                </a:solidFill>
              </a:rPr>
              <a:t>Kultur- och fritid</a:t>
            </a:r>
          </a:p>
        </p:txBody>
      </p:sp>
      <p:sp>
        <p:nvSpPr>
          <p:cNvPr id="63" name="Rektangel med rundade hörn 62"/>
          <p:cNvSpPr/>
          <p:nvPr/>
        </p:nvSpPr>
        <p:spPr>
          <a:xfrm>
            <a:off x="2079117" y="1379407"/>
            <a:ext cx="1470727" cy="609600"/>
          </a:xfrm>
          <a:prstGeom prst="round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>
                <a:solidFill>
                  <a:schemeClr val="tx1"/>
                </a:solidFill>
              </a:rPr>
              <a:t>Förskola</a:t>
            </a:r>
          </a:p>
        </p:txBody>
      </p:sp>
      <p:sp>
        <p:nvSpPr>
          <p:cNvPr id="67" name="Rektangel med rundade hörn 66"/>
          <p:cNvSpPr/>
          <p:nvPr/>
        </p:nvSpPr>
        <p:spPr>
          <a:xfrm>
            <a:off x="3648365" y="2269393"/>
            <a:ext cx="1470727" cy="609600"/>
          </a:xfrm>
          <a:prstGeom prst="round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>
                <a:solidFill>
                  <a:schemeClr val="tx1"/>
                </a:solidFill>
              </a:rPr>
              <a:t>Skolbarn-</a:t>
            </a:r>
          </a:p>
          <a:p>
            <a:pPr algn="ctr"/>
            <a:r>
              <a:rPr lang="sv-SE" sz="1600" dirty="0">
                <a:solidFill>
                  <a:schemeClr val="tx1"/>
                </a:solidFill>
              </a:rPr>
              <a:t>omsorg</a:t>
            </a:r>
          </a:p>
        </p:txBody>
      </p:sp>
      <p:sp>
        <p:nvSpPr>
          <p:cNvPr id="69" name="Rektangel med rundade hörn 68"/>
          <p:cNvSpPr/>
          <p:nvPr/>
        </p:nvSpPr>
        <p:spPr>
          <a:xfrm>
            <a:off x="466258" y="1335656"/>
            <a:ext cx="1514338" cy="609600"/>
          </a:xfrm>
          <a:prstGeom prst="round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>
                <a:solidFill>
                  <a:schemeClr val="tx1"/>
                </a:solidFill>
              </a:rPr>
              <a:t>Elevhälsa</a:t>
            </a:r>
          </a:p>
        </p:txBody>
      </p:sp>
      <p:sp>
        <p:nvSpPr>
          <p:cNvPr id="5" name="textruta 4"/>
          <p:cNvSpPr txBox="1"/>
          <p:nvPr/>
        </p:nvSpPr>
        <p:spPr>
          <a:xfrm>
            <a:off x="466257" y="160273"/>
            <a:ext cx="3782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/>
              <a:t>Utbildning och kultur 77,92 personal</a:t>
            </a:r>
          </a:p>
        </p:txBody>
      </p:sp>
    </p:spTree>
    <p:extLst>
      <p:ext uri="{BB962C8B-B14F-4D97-AF65-F5344CB8AC3E}">
        <p14:creationId xmlns:p14="http://schemas.microsoft.com/office/powerpoint/2010/main" val="275577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34087-0CCB-4983-899B-69A8DDF47C7A}" type="datetime1">
              <a:rPr lang="sv-SE" smtClean="0"/>
              <a:t>2025-05-27</a:t>
            </a:fld>
            <a:endParaRPr lang="sv-SE"/>
          </a:p>
        </p:txBody>
      </p:sp>
      <p:sp>
        <p:nvSpPr>
          <p:cNvPr id="87" name="textruta 86"/>
          <p:cNvSpPr txBox="1"/>
          <p:nvPr/>
        </p:nvSpPr>
        <p:spPr>
          <a:xfrm>
            <a:off x="10057256" y="474953"/>
            <a:ext cx="2134744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latin typeface="Arial" panose="020B0604020202020204" pitchFamily="34" charset="0"/>
                <a:cs typeface="Arial" panose="020B0604020202020204" pitchFamily="34" charset="0"/>
              </a:rPr>
              <a:t>Samhällsbyggnad </a:t>
            </a:r>
            <a:r>
              <a:rPr lang="sv-SE" sz="1000" dirty="0">
                <a:latin typeface="Arial" panose="020B0604020202020204" pitchFamily="34" charset="0"/>
                <a:cs typeface="Arial" panose="020B0604020202020204" pitchFamily="34" charset="0"/>
              </a:rPr>
              <a:t>är från 2021 en ny avdelning, som bland annat innehåller miljökontoret, byggkontoret, VA-verksamheten, fastighetsskötsel och räddningstjänsten.</a:t>
            </a:r>
          </a:p>
          <a:p>
            <a:endParaRPr lang="sv-SE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1000" dirty="0">
                <a:latin typeface="Arial" panose="020B0604020202020204" pitchFamily="34" charset="0"/>
                <a:cs typeface="Arial" panose="020B0604020202020204" pitchFamily="34" charset="0"/>
              </a:rPr>
              <a:t>Avdelningen är ny från 2021 och är resultatet av en sammanslagning av det som tidigare var tekniska kontoret och miljö-, bygg- och räddning.</a:t>
            </a:r>
          </a:p>
          <a:p>
            <a:endParaRPr lang="sv-S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1000" dirty="0">
                <a:latin typeface="Arial" panose="020B0604020202020204" pitchFamily="34" charset="0"/>
                <a:cs typeface="Arial" panose="020B0604020202020204" pitchFamily="34" charset="0"/>
              </a:rPr>
              <a:t>Samhällsbyggnadschefen leder avdelningen med hjälp av tre enhetschefer som ansvarar för Vatten och avlopp, Räddningstjänst och Fastighetsservice. Avdelningschefen har miljö- och byggnadsinspektörerna, teknisk handläggare och en parkarbetare direkt under sig. </a:t>
            </a:r>
          </a:p>
        </p:txBody>
      </p:sp>
      <p:sp>
        <p:nvSpPr>
          <p:cNvPr id="47" name="Rektangel med rundade hörn 46"/>
          <p:cNvSpPr/>
          <p:nvPr/>
        </p:nvSpPr>
        <p:spPr>
          <a:xfrm>
            <a:off x="2285940" y="653548"/>
            <a:ext cx="2590920" cy="836416"/>
          </a:xfrm>
          <a:prstGeom prst="round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>
                <a:solidFill>
                  <a:schemeClr val="tx1"/>
                </a:solidFill>
              </a:rPr>
              <a:t>Enhetschef VA, renhållning &amp; teknik</a:t>
            </a:r>
          </a:p>
        </p:txBody>
      </p:sp>
      <p:sp>
        <p:nvSpPr>
          <p:cNvPr id="51" name="Rektangel med rundade hörn 50"/>
          <p:cNvSpPr/>
          <p:nvPr/>
        </p:nvSpPr>
        <p:spPr>
          <a:xfrm>
            <a:off x="374576" y="630457"/>
            <a:ext cx="1622038" cy="836416"/>
          </a:xfrm>
          <a:prstGeom prst="round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>
                <a:solidFill>
                  <a:schemeClr val="tx1"/>
                </a:solidFill>
              </a:rPr>
              <a:t>Avdelningschef</a:t>
            </a:r>
          </a:p>
        </p:txBody>
      </p:sp>
      <p:sp>
        <p:nvSpPr>
          <p:cNvPr id="53" name="Rektangel med rundade hörn 52"/>
          <p:cNvSpPr/>
          <p:nvPr/>
        </p:nvSpPr>
        <p:spPr>
          <a:xfrm>
            <a:off x="5153431" y="651633"/>
            <a:ext cx="1670380" cy="826456"/>
          </a:xfrm>
          <a:prstGeom prst="round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>
                <a:solidFill>
                  <a:schemeClr val="tx1"/>
                </a:solidFill>
              </a:rPr>
              <a:t>Enhetschef Fastighet</a:t>
            </a:r>
          </a:p>
        </p:txBody>
      </p:sp>
      <p:sp>
        <p:nvSpPr>
          <p:cNvPr id="54" name="Rektangel med rundade hörn 53"/>
          <p:cNvSpPr/>
          <p:nvPr/>
        </p:nvSpPr>
        <p:spPr>
          <a:xfrm>
            <a:off x="6967971" y="661593"/>
            <a:ext cx="1481625" cy="826458"/>
          </a:xfrm>
          <a:prstGeom prst="round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>
                <a:solidFill>
                  <a:schemeClr val="tx1"/>
                </a:solidFill>
              </a:rPr>
              <a:t>Enhetschef Räddning</a:t>
            </a:r>
          </a:p>
        </p:txBody>
      </p:sp>
      <p:sp>
        <p:nvSpPr>
          <p:cNvPr id="55" name="Rektangel med rundade hörn 54"/>
          <p:cNvSpPr/>
          <p:nvPr/>
        </p:nvSpPr>
        <p:spPr>
          <a:xfrm>
            <a:off x="5141399" y="1645409"/>
            <a:ext cx="1682412" cy="609600"/>
          </a:xfrm>
          <a:prstGeom prst="round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>
                <a:solidFill>
                  <a:schemeClr val="tx1"/>
                </a:solidFill>
              </a:rPr>
              <a:t>Fastighetsskötsel</a:t>
            </a:r>
          </a:p>
        </p:txBody>
      </p:sp>
      <p:sp>
        <p:nvSpPr>
          <p:cNvPr id="56" name="Rektangel med rundade hörn 55"/>
          <p:cNvSpPr/>
          <p:nvPr/>
        </p:nvSpPr>
        <p:spPr>
          <a:xfrm>
            <a:off x="6986527" y="1645409"/>
            <a:ext cx="1478151" cy="609600"/>
          </a:xfrm>
          <a:prstGeom prst="round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>
                <a:solidFill>
                  <a:schemeClr val="tx1"/>
                </a:solidFill>
              </a:rPr>
              <a:t>Räddnings-</a:t>
            </a:r>
          </a:p>
          <a:p>
            <a:pPr algn="ctr"/>
            <a:r>
              <a:rPr lang="sv-SE" sz="1600" dirty="0">
                <a:solidFill>
                  <a:schemeClr val="tx1"/>
                </a:solidFill>
              </a:rPr>
              <a:t>tjänst</a:t>
            </a:r>
          </a:p>
        </p:txBody>
      </p:sp>
      <p:sp>
        <p:nvSpPr>
          <p:cNvPr id="63" name="Rektangel med rundade hörn 62"/>
          <p:cNvSpPr/>
          <p:nvPr/>
        </p:nvSpPr>
        <p:spPr>
          <a:xfrm>
            <a:off x="2296317" y="1625582"/>
            <a:ext cx="2590920" cy="609600"/>
          </a:xfrm>
          <a:prstGeom prst="round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>
                <a:solidFill>
                  <a:schemeClr val="tx1"/>
                </a:solidFill>
              </a:rPr>
              <a:t>Vatten &amp; avlopp</a:t>
            </a:r>
          </a:p>
        </p:txBody>
      </p:sp>
      <p:sp>
        <p:nvSpPr>
          <p:cNvPr id="64" name="Rektangel med rundade hörn 63"/>
          <p:cNvSpPr/>
          <p:nvPr/>
        </p:nvSpPr>
        <p:spPr>
          <a:xfrm>
            <a:off x="339562" y="2373176"/>
            <a:ext cx="1657052" cy="609600"/>
          </a:xfrm>
          <a:prstGeom prst="round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>
                <a:solidFill>
                  <a:schemeClr val="tx1"/>
                </a:solidFill>
              </a:rPr>
              <a:t>Byggkontor</a:t>
            </a:r>
          </a:p>
        </p:txBody>
      </p:sp>
      <p:sp>
        <p:nvSpPr>
          <p:cNvPr id="69" name="Rektangel med rundade hörn 68"/>
          <p:cNvSpPr/>
          <p:nvPr/>
        </p:nvSpPr>
        <p:spPr>
          <a:xfrm>
            <a:off x="364351" y="1602307"/>
            <a:ext cx="1657052" cy="609599"/>
          </a:xfrm>
          <a:prstGeom prst="round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>
                <a:solidFill>
                  <a:schemeClr val="tx1"/>
                </a:solidFill>
              </a:rPr>
              <a:t>Miljökontor</a:t>
            </a:r>
          </a:p>
        </p:txBody>
      </p:sp>
      <p:sp>
        <p:nvSpPr>
          <p:cNvPr id="5" name="textruta 4"/>
          <p:cNvSpPr txBox="1"/>
          <p:nvPr/>
        </p:nvSpPr>
        <p:spPr>
          <a:xfrm>
            <a:off x="224580" y="87148"/>
            <a:ext cx="3747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/>
              <a:t>Samhällsbyggnad 28 personal </a:t>
            </a:r>
          </a:p>
        </p:txBody>
      </p:sp>
      <p:sp>
        <p:nvSpPr>
          <p:cNvPr id="15" name="Rektangel med rundade hörn 14"/>
          <p:cNvSpPr/>
          <p:nvPr/>
        </p:nvSpPr>
        <p:spPr>
          <a:xfrm>
            <a:off x="2285940" y="2370800"/>
            <a:ext cx="2590920" cy="611976"/>
          </a:xfrm>
          <a:prstGeom prst="round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>
                <a:solidFill>
                  <a:schemeClr val="tx1"/>
                </a:solidFill>
              </a:rPr>
              <a:t>Renhållning</a:t>
            </a:r>
          </a:p>
        </p:txBody>
      </p:sp>
      <p:sp>
        <p:nvSpPr>
          <p:cNvPr id="16" name="Rektangel med rundade hörn 15"/>
          <p:cNvSpPr/>
          <p:nvPr/>
        </p:nvSpPr>
        <p:spPr>
          <a:xfrm>
            <a:off x="2285940" y="3129501"/>
            <a:ext cx="2590920" cy="626210"/>
          </a:xfrm>
          <a:prstGeom prst="round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>
                <a:solidFill>
                  <a:schemeClr val="tx1"/>
                </a:solidFill>
              </a:rPr>
              <a:t>Gator &amp; vägar</a:t>
            </a:r>
          </a:p>
        </p:txBody>
      </p:sp>
      <p:sp>
        <p:nvSpPr>
          <p:cNvPr id="17" name="Rektangel med rundade hörn 16"/>
          <p:cNvSpPr/>
          <p:nvPr/>
        </p:nvSpPr>
        <p:spPr>
          <a:xfrm>
            <a:off x="339562" y="3133962"/>
            <a:ext cx="1657052" cy="617288"/>
          </a:xfrm>
          <a:prstGeom prst="round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>
                <a:solidFill>
                  <a:schemeClr val="tx1"/>
                </a:solidFill>
              </a:rPr>
              <a:t>Alkohol-</a:t>
            </a:r>
          </a:p>
          <a:p>
            <a:pPr algn="ctr"/>
            <a:r>
              <a:rPr lang="sv-SE" sz="1600" dirty="0">
                <a:solidFill>
                  <a:schemeClr val="tx1"/>
                </a:solidFill>
              </a:rPr>
              <a:t>handläggning</a:t>
            </a:r>
          </a:p>
        </p:txBody>
      </p:sp>
      <p:sp>
        <p:nvSpPr>
          <p:cNvPr id="18" name="Rektangel med rundade hörn 17"/>
          <p:cNvSpPr/>
          <p:nvPr/>
        </p:nvSpPr>
        <p:spPr>
          <a:xfrm>
            <a:off x="340412" y="3884312"/>
            <a:ext cx="1655351" cy="528806"/>
          </a:xfrm>
          <a:prstGeom prst="round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>
                <a:solidFill>
                  <a:schemeClr val="tx1"/>
                </a:solidFill>
              </a:rPr>
              <a:t>Parker</a:t>
            </a:r>
          </a:p>
        </p:txBody>
      </p:sp>
    </p:spTree>
    <p:extLst>
      <p:ext uri="{BB962C8B-B14F-4D97-AF65-F5344CB8AC3E}">
        <p14:creationId xmlns:p14="http://schemas.microsoft.com/office/powerpoint/2010/main" val="1070578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dirty="0"/>
              <a:t>20220101</a:t>
            </a:r>
          </a:p>
        </p:txBody>
      </p:sp>
      <p:sp>
        <p:nvSpPr>
          <p:cNvPr id="87" name="textruta 86"/>
          <p:cNvSpPr txBox="1"/>
          <p:nvPr/>
        </p:nvSpPr>
        <p:spPr>
          <a:xfrm>
            <a:off x="10057256" y="474953"/>
            <a:ext cx="2134744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>
                <a:latin typeface="Arial" panose="020B0604020202020204" pitchFamily="34" charset="0"/>
                <a:cs typeface="Arial" panose="020B0604020202020204" pitchFamily="34" charset="0"/>
              </a:rPr>
              <a:t>Administration och stöd</a:t>
            </a:r>
          </a:p>
          <a:p>
            <a:r>
              <a:rPr lang="sv-SE" sz="1000" dirty="0">
                <a:latin typeface="Arial" panose="020B0604020202020204" pitchFamily="34" charset="0"/>
                <a:cs typeface="Arial" panose="020B0604020202020204" pitchFamily="34" charset="0"/>
              </a:rPr>
              <a:t>Består av den administrativa verksamheten som finns till för att erbjuda service till resten av kommunens verksamheter. Inom avdelningen finns Medborgarservice, ekonomi-, personal-, IT-, kost- och lokalvårdsservice.</a:t>
            </a:r>
          </a:p>
          <a:p>
            <a:endParaRPr lang="sv-S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1000" b="1" dirty="0">
                <a:latin typeface="Arial" panose="020B0604020202020204" pitchFamily="34" charset="0"/>
                <a:cs typeface="Arial" panose="020B0604020202020204" pitchFamily="34" charset="0"/>
              </a:rPr>
              <a:t>Administrationschefen</a:t>
            </a:r>
          </a:p>
          <a:p>
            <a:r>
              <a:rPr lang="sv-SE" sz="1000" dirty="0">
                <a:latin typeface="Arial" panose="020B0604020202020204" pitchFamily="34" charset="0"/>
                <a:cs typeface="Arial" panose="020B0604020202020204" pitchFamily="34" charset="0"/>
              </a:rPr>
              <a:t>Leder avdelningen med hjälp av chef som ansvarar för </a:t>
            </a:r>
            <a:r>
              <a:rPr lang="sv-SE" sz="1000" b="1" dirty="0">
                <a:latin typeface="Arial" panose="020B0604020202020204" pitchFamily="34" charset="0"/>
                <a:cs typeface="Arial" panose="020B0604020202020204" pitchFamily="34" charset="0"/>
              </a:rPr>
              <a:t>kost- och lokalvård </a:t>
            </a:r>
            <a:r>
              <a:rPr lang="sv-SE" sz="1000" dirty="0">
                <a:latin typeface="Arial" panose="020B0604020202020204" pitchFamily="34" charset="0"/>
                <a:cs typeface="Arial" panose="020B0604020202020204" pitchFamily="34" charset="0"/>
              </a:rPr>
              <a:t>samt </a:t>
            </a:r>
            <a:r>
              <a:rPr lang="sv-SE" sz="1000" b="1" dirty="0">
                <a:latin typeface="Arial" panose="020B0604020202020204" pitchFamily="34" charset="0"/>
                <a:cs typeface="Arial" panose="020B0604020202020204" pitchFamily="34" charset="0"/>
              </a:rPr>
              <a:t>IT-</a:t>
            </a:r>
            <a:r>
              <a:rPr lang="sv-SE" sz="1000" dirty="0">
                <a:latin typeface="Arial" panose="020B0604020202020204" pitchFamily="34" charset="0"/>
                <a:cs typeface="Arial" panose="020B0604020202020204" pitchFamily="34" charset="0"/>
              </a:rPr>
              <a:t> och </a:t>
            </a:r>
            <a:r>
              <a:rPr lang="sv-SE" sz="1000" b="1" dirty="0">
                <a:latin typeface="Arial" panose="020B0604020202020204" pitchFamily="34" charset="0"/>
                <a:cs typeface="Arial" panose="020B0604020202020204" pitchFamily="34" charset="0"/>
              </a:rPr>
              <a:t>ekonomichef</a:t>
            </a:r>
            <a:r>
              <a:rPr lang="sv-SE" sz="1000" dirty="0">
                <a:latin typeface="Arial" panose="020B0604020202020204" pitchFamily="34" charset="0"/>
                <a:cs typeface="Arial" panose="020B0604020202020204" pitchFamily="34" charset="0"/>
              </a:rPr>
              <a:t>. Avdelningschefen har de administrativa enheterna under sig. </a:t>
            </a:r>
          </a:p>
          <a:p>
            <a:endParaRPr lang="sv-S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1000" dirty="0">
                <a:latin typeface="Arial" panose="020B0604020202020204" pitchFamily="34" charset="0"/>
                <a:cs typeface="Arial" panose="020B0604020202020204" pitchFamily="34" charset="0"/>
              </a:rPr>
              <a:t>Avdelningschefen är också personalchef.</a:t>
            </a:r>
          </a:p>
          <a:p>
            <a:endParaRPr lang="sv-S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1000" dirty="0">
                <a:latin typeface="Arial" panose="020B0604020202020204" pitchFamily="34" charset="0"/>
                <a:cs typeface="Arial" panose="020B0604020202020204" pitchFamily="34" charset="0"/>
              </a:rPr>
              <a:t>Enheten </a:t>
            </a:r>
            <a:r>
              <a:rPr lang="sv-SE" sz="1000" b="1" dirty="0">
                <a:latin typeface="Arial" panose="020B0604020202020204" pitchFamily="34" charset="0"/>
                <a:cs typeface="Arial" panose="020B0604020202020204" pitchFamily="34" charset="0"/>
              </a:rPr>
              <a:t>kost- och lokalvårdsservice </a:t>
            </a:r>
            <a:r>
              <a:rPr lang="sv-SE" sz="1000" dirty="0">
                <a:latin typeface="Arial" panose="020B0604020202020204" pitchFamily="34" charset="0"/>
                <a:cs typeface="Arial" panose="020B0604020202020204" pitchFamily="34" charset="0"/>
              </a:rPr>
              <a:t>har serviceteam inrättats. Detta är en politisk prioritering för år 2022. Delar av kost- och lokalvårdsservice är placerade på särskilt boende och deras uppdrag är städ av byggnadens allmänna områden, livsmedelsdistribution och kontroll samt ej farlig tvätt.</a:t>
            </a:r>
          </a:p>
        </p:txBody>
      </p:sp>
      <p:sp>
        <p:nvSpPr>
          <p:cNvPr id="47" name="Rektangel med rundade hörn 46"/>
          <p:cNvSpPr/>
          <p:nvPr/>
        </p:nvSpPr>
        <p:spPr>
          <a:xfrm>
            <a:off x="2265433" y="623131"/>
            <a:ext cx="2077273" cy="626788"/>
          </a:xfrm>
          <a:prstGeom prst="round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>
                <a:solidFill>
                  <a:schemeClr val="tx1"/>
                </a:solidFill>
              </a:rPr>
              <a:t>Enhetschef Kost- och lokalvårdsservice</a:t>
            </a:r>
          </a:p>
        </p:txBody>
      </p:sp>
      <p:sp>
        <p:nvSpPr>
          <p:cNvPr id="51" name="Rektangel med rundade hörn 50"/>
          <p:cNvSpPr/>
          <p:nvPr/>
        </p:nvSpPr>
        <p:spPr>
          <a:xfrm>
            <a:off x="228436" y="633663"/>
            <a:ext cx="1929227" cy="625642"/>
          </a:xfrm>
          <a:prstGeom prst="round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>
                <a:solidFill>
                  <a:schemeClr val="tx1"/>
                </a:solidFill>
              </a:rPr>
              <a:t>Avdelningschef/</a:t>
            </a:r>
          </a:p>
          <a:p>
            <a:pPr algn="ctr"/>
            <a:r>
              <a:rPr lang="sv-SE" sz="1600" dirty="0">
                <a:solidFill>
                  <a:schemeClr val="tx1"/>
                </a:solidFill>
              </a:rPr>
              <a:t>personalchef</a:t>
            </a:r>
          </a:p>
        </p:txBody>
      </p:sp>
      <p:sp>
        <p:nvSpPr>
          <p:cNvPr id="63" name="Rektangel med rundade hörn 62"/>
          <p:cNvSpPr/>
          <p:nvPr/>
        </p:nvSpPr>
        <p:spPr>
          <a:xfrm>
            <a:off x="2274411" y="1391496"/>
            <a:ext cx="2068295" cy="750634"/>
          </a:xfrm>
          <a:prstGeom prst="round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>
                <a:solidFill>
                  <a:schemeClr val="tx1"/>
                </a:solidFill>
              </a:rPr>
              <a:t>Centralkök</a:t>
            </a:r>
          </a:p>
        </p:txBody>
      </p:sp>
      <p:sp>
        <p:nvSpPr>
          <p:cNvPr id="64" name="Rektangel med rundade hörn 63"/>
          <p:cNvSpPr/>
          <p:nvPr/>
        </p:nvSpPr>
        <p:spPr>
          <a:xfrm>
            <a:off x="224579" y="2277262"/>
            <a:ext cx="1933083" cy="609600"/>
          </a:xfrm>
          <a:prstGeom prst="round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69" name="Rektangel med rundade hörn 68"/>
          <p:cNvSpPr/>
          <p:nvPr/>
        </p:nvSpPr>
        <p:spPr>
          <a:xfrm>
            <a:off x="224579" y="1384897"/>
            <a:ext cx="1933084" cy="757233"/>
          </a:xfrm>
          <a:prstGeom prst="round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466257" y="105621"/>
            <a:ext cx="3984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/>
              <a:t>Administration och stöd 38,35 personal</a:t>
            </a:r>
          </a:p>
        </p:txBody>
      </p:sp>
      <p:sp>
        <p:nvSpPr>
          <p:cNvPr id="20" name="Rektangel med rundade hörn 19"/>
          <p:cNvSpPr/>
          <p:nvPr/>
        </p:nvSpPr>
        <p:spPr>
          <a:xfrm>
            <a:off x="224580" y="3021994"/>
            <a:ext cx="1933082" cy="609600"/>
          </a:xfrm>
          <a:prstGeom prst="round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23" name="Rektangel med rundade hörn 22"/>
          <p:cNvSpPr/>
          <p:nvPr/>
        </p:nvSpPr>
        <p:spPr>
          <a:xfrm>
            <a:off x="2274411" y="2283707"/>
            <a:ext cx="2068295" cy="609600"/>
          </a:xfrm>
          <a:prstGeom prst="round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>
                <a:solidFill>
                  <a:schemeClr val="tx1"/>
                </a:solidFill>
              </a:rPr>
              <a:t>Lokalvård</a:t>
            </a:r>
          </a:p>
        </p:txBody>
      </p:sp>
      <p:sp>
        <p:nvSpPr>
          <p:cNvPr id="12" name="textruta 11"/>
          <p:cNvSpPr txBox="1"/>
          <p:nvPr/>
        </p:nvSpPr>
        <p:spPr>
          <a:xfrm>
            <a:off x="233557" y="1570117"/>
            <a:ext cx="1933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Medborgarservice</a:t>
            </a:r>
          </a:p>
        </p:txBody>
      </p:sp>
      <p:sp>
        <p:nvSpPr>
          <p:cNvPr id="13" name="textruta 12"/>
          <p:cNvSpPr txBox="1"/>
          <p:nvPr/>
        </p:nvSpPr>
        <p:spPr>
          <a:xfrm>
            <a:off x="267739" y="2403841"/>
            <a:ext cx="1942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Ekonomikontor</a:t>
            </a:r>
          </a:p>
        </p:txBody>
      </p:sp>
      <p:sp>
        <p:nvSpPr>
          <p:cNvPr id="14" name="textruta 13"/>
          <p:cNvSpPr txBox="1"/>
          <p:nvPr/>
        </p:nvSpPr>
        <p:spPr>
          <a:xfrm>
            <a:off x="96242" y="3148573"/>
            <a:ext cx="1933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Personalkontor</a:t>
            </a:r>
          </a:p>
        </p:txBody>
      </p:sp>
      <p:sp>
        <p:nvSpPr>
          <p:cNvPr id="21" name="Rektangel med rundade hörn 20"/>
          <p:cNvSpPr/>
          <p:nvPr/>
        </p:nvSpPr>
        <p:spPr>
          <a:xfrm>
            <a:off x="224579" y="3787247"/>
            <a:ext cx="1933082" cy="609600"/>
          </a:xfrm>
          <a:prstGeom prst="round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600" dirty="0">
              <a:solidFill>
                <a:schemeClr val="tx1"/>
              </a:solidFill>
            </a:endParaRPr>
          </a:p>
        </p:txBody>
      </p:sp>
      <p:sp>
        <p:nvSpPr>
          <p:cNvPr id="3" name="Rektangel 2"/>
          <p:cNvSpPr/>
          <p:nvPr/>
        </p:nvSpPr>
        <p:spPr>
          <a:xfrm>
            <a:off x="267739" y="3862327"/>
            <a:ext cx="10397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v-SE" dirty="0"/>
              <a:t>IT-kontor</a:t>
            </a:r>
          </a:p>
        </p:txBody>
      </p:sp>
    </p:spTree>
    <p:extLst>
      <p:ext uri="{BB962C8B-B14F-4D97-AF65-F5344CB8AC3E}">
        <p14:creationId xmlns:p14="http://schemas.microsoft.com/office/powerpoint/2010/main" val="3955122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2407</TotalTime>
  <Words>731</Words>
  <Application>Microsoft Office PowerPoint</Application>
  <PresentationFormat>Bredbild</PresentationFormat>
  <Paragraphs>124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Arjeplogs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Hermansson Charlott</dc:creator>
  <cp:lastModifiedBy>Hermansson Charlott</cp:lastModifiedBy>
  <cp:revision>178</cp:revision>
  <cp:lastPrinted>2024-10-29T15:40:37Z</cp:lastPrinted>
  <dcterms:created xsi:type="dcterms:W3CDTF">2021-04-21T08:22:52Z</dcterms:created>
  <dcterms:modified xsi:type="dcterms:W3CDTF">2025-05-27T06:35:29Z</dcterms:modified>
</cp:coreProperties>
</file>